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>
        <p:scale>
          <a:sx n="66" d="100"/>
          <a:sy n="66" d="100"/>
        </p:scale>
        <p:origin x="1138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8344"/>
            <a:ext cx="9143999" cy="1482345"/>
          </a:xfrm>
        </p:spPr>
        <p:txBody>
          <a:bodyPr>
            <a:noAutofit/>
          </a:bodyPr>
          <a:lstStyle/>
          <a:p>
            <a:pPr algn="ctr"/>
            <a:r>
              <a:rPr lang="en-US" sz="2300" b="1"/>
              <a:t>Development and Evaluation of Speed Harmonization </a:t>
            </a:r>
            <a:br>
              <a:rPr lang="en-US" sz="2300" b="1"/>
            </a:br>
            <a:r>
              <a:rPr lang="en-US" sz="2300" b="1"/>
              <a:t>using Optimal Control Theory: </a:t>
            </a:r>
            <a:br>
              <a:rPr lang="en-US" sz="2300" b="1"/>
            </a:br>
            <a:r>
              <a:rPr lang="en-US" sz="2300" b="1"/>
              <a:t>A Simulation-Based Case Study at a Speed Reduction Zone</a:t>
            </a:r>
            <a:br>
              <a:rPr lang="en-US" sz="2300" b="1"/>
            </a:br>
            <a:br>
              <a:rPr lang="en-US" sz="1500" b="1">
                <a:latin typeface="Arial" panose="020B0604020202020204" pitchFamily="34" charset="0"/>
                <a:ea typeface="굴림" pitchFamily="50" charset="-127"/>
                <a:cs typeface="Arial" panose="020B0604020202020204" pitchFamily="34" charset="0"/>
              </a:rPr>
            </a:br>
            <a:r>
              <a:rPr lang="en-US" altLang="ko-KR" sz="1500">
                <a:latin typeface="Arial" panose="020B0604020202020204" pitchFamily="34" charset="0"/>
                <a:ea typeface="굴림" pitchFamily="50" charset="-127"/>
                <a:cs typeface="Arial" panose="020B0604020202020204" pitchFamily="34" charset="0"/>
              </a:rPr>
              <a:t>Seongah Hong, Andreas A. Malikopoilos, Joyoung Lee, and Byungkyu Brian Park</a:t>
            </a:r>
            <a:endParaRPr lang="en-US" sz="2300" b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625" y="2236974"/>
            <a:ext cx="3398118" cy="24600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241"/>
          <p:cNvSpPr txBox="1">
            <a:spLocks noChangeArrowheads="1"/>
          </p:cNvSpPr>
          <p:nvPr/>
        </p:nvSpPr>
        <p:spPr bwMode="auto">
          <a:xfrm>
            <a:off x="4914028" y="1774818"/>
            <a:ext cx="3490715" cy="48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556">
                <a:solidFill>
                  <a:srgbClr val="0070C0"/>
                </a:solidFill>
                <a:latin typeface="Cambria" panose="02040503050406030204" pitchFamily="18" charset="0"/>
              </a:rPr>
              <a:t>Simulation </a:t>
            </a:r>
            <a:r>
              <a:rPr lang="en-US" altLang="en-US" sz="2556" dirty="0">
                <a:solidFill>
                  <a:srgbClr val="0070C0"/>
                </a:solidFill>
                <a:latin typeface="Cambria" panose="02040503050406030204" pitchFamily="18" charset="0"/>
              </a:rPr>
              <a:t>Framework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625" y="5243332"/>
            <a:ext cx="4117834" cy="16098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241"/>
          <p:cNvSpPr txBox="1">
            <a:spLocks noChangeArrowheads="1"/>
          </p:cNvSpPr>
          <p:nvPr/>
        </p:nvSpPr>
        <p:spPr bwMode="auto">
          <a:xfrm>
            <a:off x="4914028" y="4757686"/>
            <a:ext cx="1237903" cy="48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556">
                <a:solidFill>
                  <a:srgbClr val="0070C0"/>
                </a:solidFill>
                <a:latin typeface="Cambria" panose="02040503050406030204" pitchFamily="18" charset="0"/>
              </a:rPr>
              <a:t>Results</a:t>
            </a:r>
            <a:endParaRPr lang="en-US" altLang="en-US" sz="2556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014" y="2236974"/>
            <a:ext cx="3224093" cy="4525562"/>
          </a:xfrm>
          <a:prstGeom prst="rect">
            <a:avLst/>
          </a:prstGeom>
        </p:spPr>
      </p:pic>
      <p:sp>
        <p:nvSpPr>
          <p:cNvPr id="11" name="TextBox 241"/>
          <p:cNvSpPr txBox="1">
            <a:spLocks noChangeArrowheads="1"/>
          </p:cNvSpPr>
          <p:nvPr/>
        </p:nvSpPr>
        <p:spPr bwMode="auto">
          <a:xfrm>
            <a:off x="1377014" y="1774818"/>
            <a:ext cx="3490715" cy="48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556">
                <a:solidFill>
                  <a:srgbClr val="0070C0"/>
                </a:solidFill>
                <a:latin typeface="Cambria" panose="02040503050406030204" pitchFamily="18" charset="0"/>
              </a:rPr>
              <a:t>Problem Formulation</a:t>
            </a:r>
            <a:endParaRPr lang="en-US" altLang="en-US" sz="2556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8344"/>
            <a:ext cx="9143999" cy="1482345"/>
          </a:xfrm>
        </p:spPr>
        <p:txBody>
          <a:bodyPr>
            <a:noAutofit/>
          </a:bodyPr>
          <a:lstStyle/>
          <a:p>
            <a:pPr algn="ctr"/>
            <a:r>
              <a:rPr lang="en-US" sz="2300" b="1"/>
              <a:t>Optimization of Multimodal Network System for Environmental Sustainability incorporating Economies of Scale</a:t>
            </a:r>
            <a:br>
              <a:rPr lang="en-US" sz="1500" b="1">
                <a:latin typeface="Arial" panose="020B0604020202020204" pitchFamily="34" charset="0"/>
                <a:ea typeface="굴림" pitchFamily="50" charset="-127"/>
                <a:cs typeface="Arial" panose="020B0604020202020204" pitchFamily="34" charset="0"/>
              </a:rPr>
            </a:br>
            <a:r>
              <a:rPr lang="en-US" altLang="ko-KR" sz="1500">
                <a:latin typeface="Arial" panose="020B0604020202020204" pitchFamily="34" charset="0"/>
                <a:ea typeface="굴림" pitchFamily="50" charset="-127"/>
                <a:cs typeface="Arial" panose="020B0604020202020204" pitchFamily="34" charset="0"/>
              </a:rPr>
              <a:t>Seongah Hong, Jia Hu, and Byungkyu Brian Park</a:t>
            </a:r>
            <a:endParaRPr lang="en-US" sz="2300" b="1"/>
          </a:p>
        </p:txBody>
      </p:sp>
      <p:sp>
        <p:nvSpPr>
          <p:cNvPr id="6" name="TextBox 241"/>
          <p:cNvSpPr txBox="1">
            <a:spLocks noChangeArrowheads="1"/>
          </p:cNvSpPr>
          <p:nvPr/>
        </p:nvSpPr>
        <p:spPr bwMode="auto">
          <a:xfrm>
            <a:off x="4405092" y="1832164"/>
            <a:ext cx="49192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>
                <a:solidFill>
                  <a:srgbClr val="0070C0"/>
                </a:solidFill>
                <a:latin typeface="Cambria" panose="02040503050406030204" pitchFamily="18" charset="0"/>
              </a:rPr>
              <a:t>Mixed Integer Linear Programming Mode</a:t>
            </a:r>
            <a:r>
              <a:rPr lang="en-US" altLang="en-US" sz="2000">
                <a:solidFill>
                  <a:srgbClr val="0070C0"/>
                </a:solidFill>
                <a:latin typeface="Cambria" panose="02040503050406030204" pitchFamily="18" charset="0"/>
              </a:rPr>
              <a:t>l</a:t>
            </a:r>
            <a:endParaRPr lang="en-US" altLang="en-US" sz="2000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TextBox 241"/>
          <p:cNvSpPr txBox="1">
            <a:spLocks noChangeArrowheads="1"/>
          </p:cNvSpPr>
          <p:nvPr/>
        </p:nvSpPr>
        <p:spPr bwMode="auto">
          <a:xfrm>
            <a:off x="4698449" y="3722971"/>
            <a:ext cx="40032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>
                <a:solidFill>
                  <a:srgbClr val="0070C0"/>
                </a:solidFill>
                <a:latin typeface="Cambria" panose="02040503050406030204" pitchFamily="18" charset="0"/>
              </a:rPr>
              <a:t>Evaluation result</a:t>
            </a:r>
            <a:r>
              <a:rPr lang="en-US" altLang="en-US" sz="2000">
                <a:solidFill>
                  <a:srgbClr val="0070C0"/>
                </a:solidFill>
                <a:latin typeface="Cambria" panose="02040503050406030204" pitchFamily="18" charset="0"/>
              </a:rPr>
              <a:t>s</a:t>
            </a:r>
            <a:endParaRPr lang="en-US" altLang="en-US" sz="2000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241"/>
          <p:cNvSpPr txBox="1">
            <a:spLocks noChangeArrowheads="1"/>
          </p:cNvSpPr>
          <p:nvPr/>
        </p:nvSpPr>
        <p:spPr bwMode="auto">
          <a:xfrm>
            <a:off x="406594" y="1808160"/>
            <a:ext cx="3655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>
                <a:solidFill>
                  <a:srgbClr val="0070C0"/>
                </a:solidFill>
                <a:latin typeface="Cambria" panose="02040503050406030204" pitchFamily="18" charset="0"/>
              </a:rPr>
              <a:t>Economies of Scale in Logistics</a:t>
            </a:r>
            <a:endParaRPr lang="en-US" altLang="en-US" sz="2000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57" y="2249565"/>
            <a:ext cx="4175885" cy="41175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r="3876"/>
          <a:stretch/>
        </p:blipFill>
        <p:spPr>
          <a:xfrm>
            <a:off x="4405092" y="2355996"/>
            <a:ext cx="4671921" cy="853654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9"/>
          <a:stretch/>
        </p:blipFill>
        <p:spPr>
          <a:xfrm>
            <a:off x="6864713" y="4035830"/>
            <a:ext cx="2279286" cy="1995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4223786"/>
            <a:ext cx="2348820" cy="162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9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35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굴림</vt:lpstr>
      <vt:lpstr>Arial</vt:lpstr>
      <vt:lpstr>Calibri</vt:lpstr>
      <vt:lpstr>Calibri Light</vt:lpstr>
      <vt:lpstr>Cambria</vt:lpstr>
      <vt:lpstr>Office Theme</vt:lpstr>
      <vt:lpstr>Custom Design</vt:lpstr>
      <vt:lpstr>Development and Evaluation of Speed Harmonization  using Optimal Control Theory:  A Simulation-Based Case Study at a Speed Reduction Zone  Seongah Hong, Andreas A. Malikopoilos, Joyoung Lee, and Byungkyu Brian Park</vt:lpstr>
      <vt:lpstr>Optimization of Multimodal Network System for Environmental Sustainability incorporating Economies of Scale Seongah Hong, Jia Hu, and Byungkyu Brian Park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Seongah Hong</cp:lastModifiedBy>
  <cp:revision>7</cp:revision>
  <dcterms:created xsi:type="dcterms:W3CDTF">2016-12-19T23:39:08Z</dcterms:created>
  <dcterms:modified xsi:type="dcterms:W3CDTF">2017-01-06T19:27:20Z</dcterms:modified>
</cp:coreProperties>
</file>